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6" y="27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63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32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71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1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36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23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25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FEFE-A40F-4042-B246-2BA3FDE4D672}" type="datetimeFigureOut">
              <a:rPr kumimoji="1" lang="ja-JP" altLang="en-US" smtClean="0"/>
              <a:t>2020/2/8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3595-D534-4509-A340-2A05CA6FB7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58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3492" y="109615"/>
            <a:ext cx="2304256" cy="47625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ja-JP" altLang="en-US" sz="2000" b="1" dirty="0">
                <a:latin typeface="+mj-ea"/>
              </a:rPr>
              <a:t>人間力を高める</a:t>
            </a:r>
            <a:endParaRPr kumimoji="1" lang="ja-JP" altLang="en-US" sz="2000" b="1" dirty="0">
              <a:latin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83492" y="611560"/>
            <a:ext cx="626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60093"/>
              </p:ext>
            </p:extLst>
          </p:nvPr>
        </p:nvGraphicFramePr>
        <p:xfrm>
          <a:off x="351038" y="7810508"/>
          <a:ext cx="6172200" cy="122408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864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79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68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0" dirty="0">
                          <a:effectLst/>
                        </a:rPr>
                        <a:t>人間力を高める「立命塾」</a:t>
                      </a:r>
                      <a:r>
                        <a:rPr lang="ja-JP" sz="1300" kern="0" dirty="0">
                          <a:effectLst/>
                        </a:rPr>
                        <a:t>に参加申し込みます　→　ＦＡＸ　</a:t>
                      </a:r>
                      <a:r>
                        <a:rPr lang="en-US" altLang="ja-JP" sz="1400" dirty="0"/>
                        <a:t>044-888-0195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15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貴社名：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228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住　所：〒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6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お名前：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電話番号：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18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E</a:t>
                      </a:r>
                      <a:r>
                        <a:rPr lang="ja-JP" sz="1000" kern="0" dirty="0">
                          <a:effectLst/>
                        </a:rPr>
                        <a:t>メールアドレス：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7575" marR="5757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直線コネクタ 8"/>
          <p:cNvCxnSpPr>
            <a:cxnSpLocks/>
          </p:cNvCxnSpPr>
          <p:nvPr/>
        </p:nvCxnSpPr>
        <p:spPr>
          <a:xfrm>
            <a:off x="177426" y="6633072"/>
            <a:ext cx="6367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-603448" y="6629789"/>
            <a:ext cx="77768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15963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r>
              <a:rPr lang="ja-JP" altLang="ja-JP" sz="900" b="1" dirty="0">
                <a:solidFill>
                  <a:srgbClr val="0070C0"/>
                </a:solidFill>
                <a:cs typeface="Arial" panose="020B0604020202020204" pitchFamily="34" charset="0"/>
              </a:rPr>
              <a:t>＜お申込み方法＞</a:t>
            </a:r>
          </a:p>
          <a:p>
            <a:pPr lvl="0"/>
            <a:r>
              <a:rPr lang="ja-JP" altLang="en-US" sz="1000" b="1" dirty="0">
                <a:cs typeface="Arial" panose="020B0604020202020204" pitchFamily="34" charset="0"/>
              </a:rPr>
              <a:t>①</a:t>
            </a:r>
            <a:r>
              <a:rPr lang="ja-JP" altLang="ja-JP" sz="1000" b="1" dirty="0">
                <a:cs typeface="Arial" panose="020B0604020202020204" pitchFamily="34" charset="0"/>
              </a:rPr>
              <a:t>電話：</a:t>
            </a:r>
            <a:r>
              <a:rPr lang="en-US" altLang="ja-JP" sz="1000" b="1" dirty="0">
                <a:cs typeface="Arial" panose="020B0604020202020204" pitchFamily="34" charset="0"/>
              </a:rPr>
              <a:t>090-4934-3053</a:t>
            </a:r>
            <a:r>
              <a:rPr lang="ja-JP" altLang="ja-JP" sz="1000" b="1" dirty="0">
                <a:cs typeface="Arial" panose="020B0604020202020204" pitchFamily="34" charset="0"/>
              </a:rPr>
              <a:t>　事務局直通</a:t>
            </a:r>
            <a:r>
              <a:rPr lang="ja-JP" altLang="en-US" sz="1000" b="1" dirty="0">
                <a:cs typeface="Arial" panose="020B0604020202020204" pitchFamily="34" charset="0"/>
              </a:rPr>
              <a:t>　　②</a:t>
            </a:r>
            <a:r>
              <a:rPr lang="ja-JP" altLang="ja-JP" sz="1000" b="1" dirty="0">
                <a:cs typeface="Arial" panose="020B0604020202020204" pitchFamily="34" charset="0"/>
              </a:rPr>
              <a:t>メール：</a:t>
            </a:r>
            <a:r>
              <a:rPr lang="en-US" altLang="ja-JP" sz="1000" b="1" dirty="0">
                <a:cs typeface="Arial" panose="020B0604020202020204" pitchFamily="34" charset="0"/>
              </a:rPr>
              <a:t>info@ningenryoku.or.jp</a:t>
            </a:r>
            <a:r>
              <a:rPr lang="ja-JP" altLang="en-US" sz="1000" b="1" dirty="0">
                <a:cs typeface="Arial" panose="020B0604020202020204" pitchFamily="34" charset="0"/>
              </a:rPr>
              <a:t>　　③ＦＡＸ</a:t>
            </a:r>
            <a:r>
              <a:rPr lang="ja-JP" altLang="ja-JP" sz="1000" b="1" dirty="0">
                <a:cs typeface="Arial" panose="020B0604020202020204" pitchFamily="34" charset="0"/>
              </a:rPr>
              <a:t>：</a:t>
            </a:r>
            <a:r>
              <a:rPr lang="en-US" altLang="ja-JP" sz="1000" b="1" dirty="0">
                <a:cs typeface="Arial" panose="020B0604020202020204" pitchFamily="34" charset="0"/>
              </a:rPr>
              <a:t>044-888-0195</a:t>
            </a:r>
            <a:endParaRPr lang="ja-JP" altLang="ja-JP" sz="1000" b="1" dirty="0">
              <a:cs typeface="Arial" panose="020B0604020202020204" pitchFamily="34" charset="0"/>
            </a:endParaRPr>
          </a:p>
          <a:p>
            <a:r>
              <a:rPr lang="ja-JP" altLang="en-US" sz="900" b="1" dirty="0">
                <a:solidFill>
                  <a:srgbClr val="0070C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＜参加料＞</a:t>
            </a:r>
            <a:r>
              <a:rPr lang="ja-JP" altLang="en-US" sz="9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100" b="1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一人　１８０，０００円（税別）</a:t>
            </a:r>
            <a:endParaRPr lang="ja-JP" altLang="ja-JP" sz="1100" dirty="0">
              <a:cs typeface="Arial" panose="020B0604020202020204" pitchFamily="34" charset="0"/>
            </a:endParaRPr>
          </a:p>
          <a:p>
            <a:r>
              <a:rPr lang="ja-JP" altLang="ja-JP" sz="900" b="1" smtClean="0">
                <a:solidFill>
                  <a:srgbClr val="0070C0"/>
                </a:solidFill>
                <a:cs typeface="Arial" panose="020B0604020202020204" pitchFamily="34" charset="0"/>
              </a:rPr>
              <a:t>＜</a:t>
            </a:r>
            <a:r>
              <a:rPr lang="ja-JP" altLang="en-US" sz="900" b="1" smtClean="0">
                <a:solidFill>
                  <a:srgbClr val="0070C0"/>
                </a:solidFill>
                <a:cs typeface="Arial" panose="020B0604020202020204" pitchFamily="34" charset="0"/>
              </a:rPr>
              <a:t>主　</a:t>
            </a:r>
            <a:r>
              <a:rPr lang="ja-JP" altLang="en-US" sz="900" b="1" smtClean="0">
                <a:solidFill>
                  <a:srgbClr val="0070C0"/>
                </a:solidFill>
                <a:cs typeface="Arial" panose="020B0604020202020204" pitchFamily="34" charset="0"/>
              </a:rPr>
              <a:t>催</a:t>
            </a:r>
            <a:r>
              <a:rPr lang="ja-JP" altLang="ja-JP" sz="900" b="1" dirty="0">
                <a:solidFill>
                  <a:srgbClr val="0070C0"/>
                </a:solidFill>
                <a:cs typeface="Arial" panose="020B0604020202020204" pitchFamily="34" charset="0"/>
              </a:rPr>
              <a:t>＞</a:t>
            </a:r>
            <a:r>
              <a:rPr lang="ja-JP" altLang="ja-JP" sz="900" b="1" dirty="0">
                <a:cs typeface="Arial" panose="020B0604020202020204" pitchFamily="34" charset="0"/>
              </a:rPr>
              <a:t>　</a:t>
            </a:r>
            <a:r>
              <a:rPr lang="ja-JP" altLang="ja-JP" sz="1000" b="1" dirty="0">
                <a:latin typeface="+mn-ea"/>
                <a:ea typeface="+mn-ea"/>
                <a:cs typeface="Arial" panose="020B0604020202020204" pitchFamily="34" charset="0"/>
              </a:rPr>
              <a:t>一般社団法人</a:t>
            </a:r>
            <a:r>
              <a:rPr lang="ja-JP" altLang="en-US" sz="105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ja-JP" altLang="ja-JP" sz="1200" b="1" dirty="0">
                <a:latin typeface="+mn-ea"/>
                <a:ea typeface="+mn-ea"/>
                <a:cs typeface="Arial" panose="020B0604020202020204" pitchFamily="34" charset="0"/>
              </a:rPr>
              <a:t>人間力大学校</a:t>
            </a:r>
            <a:r>
              <a:rPr lang="ja-JP" altLang="en-US" sz="1200" b="1" dirty="0">
                <a:latin typeface="+mn-ea"/>
                <a:ea typeface="+mn-ea"/>
                <a:cs typeface="Arial" panose="020B0604020202020204" pitchFamily="34" charset="0"/>
              </a:rPr>
              <a:t>　　　　　　</a:t>
            </a:r>
            <a:endParaRPr lang="en-US" altLang="ja-JP" sz="1200" b="1" dirty="0">
              <a:latin typeface="+mn-ea"/>
              <a:ea typeface="+mn-ea"/>
              <a:cs typeface="Arial" panose="020B0604020202020204" pitchFamily="34" charset="0"/>
            </a:endParaRPr>
          </a:p>
          <a:p>
            <a:r>
              <a:rPr lang="ja-JP" altLang="ja-JP" sz="900" dirty="0">
                <a:latin typeface="+mn-lt"/>
                <a:cs typeface="Arial" panose="020B0604020202020204" pitchFamily="34" charset="0"/>
              </a:rPr>
              <a:t>　</a:t>
            </a:r>
            <a:r>
              <a:rPr lang="ja-JP" altLang="en-US" sz="900" dirty="0">
                <a:latin typeface="+mn-lt"/>
                <a:cs typeface="Arial" panose="020B0604020202020204" pitchFamily="34" charset="0"/>
              </a:rPr>
              <a:t>　　　　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〒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102-0071</a:t>
            </a:r>
            <a:r>
              <a:rPr lang="ja-JP" altLang="en-US" sz="900" dirty="0">
                <a:latin typeface="+mn-lt"/>
                <a:cs typeface="Arial" panose="020B0604020202020204" pitchFamily="34" charset="0"/>
              </a:rPr>
              <a:t>　　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東京都千代田区富士見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1-5-17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　三喜屋ビル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2F</a:t>
            </a:r>
            <a:endParaRPr lang="ja-JP" altLang="ja-JP" sz="900" dirty="0">
              <a:latin typeface="+mn-lt"/>
              <a:cs typeface="Arial" panose="020B0604020202020204" pitchFamily="34" charset="0"/>
            </a:endParaRPr>
          </a:p>
          <a:p>
            <a:r>
              <a:rPr lang="ja-JP" altLang="ja-JP" sz="900" dirty="0">
                <a:latin typeface="+mn-lt"/>
                <a:cs typeface="Arial" panose="020B0604020202020204" pitchFamily="34" charset="0"/>
              </a:rPr>
              <a:t>　</a:t>
            </a:r>
            <a:r>
              <a:rPr lang="ja-JP" altLang="en-US" sz="900" dirty="0">
                <a:latin typeface="+mn-lt"/>
                <a:cs typeface="Arial" panose="020B0604020202020204" pitchFamily="34" charset="0"/>
              </a:rPr>
              <a:t>　　　　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電話：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090-4934-3053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　　</a:t>
            </a:r>
            <a:r>
              <a:rPr lang="ja-JP" altLang="en-US" sz="900" dirty="0">
                <a:latin typeface="+mn-lt"/>
                <a:cs typeface="Arial" panose="020B0604020202020204" pitchFamily="34" charset="0"/>
              </a:rPr>
              <a:t>　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FAX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：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044-888-0195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　　</a:t>
            </a:r>
            <a:r>
              <a:rPr lang="ja-JP" altLang="en-US" sz="900" dirty="0">
                <a:latin typeface="+mn-lt"/>
                <a:cs typeface="Arial" panose="020B0604020202020204" pitchFamily="34" charset="0"/>
              </a:rPr>
              <a:t>　　　　　　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URL</a:t>
            </a:r>
            <a:r>
              <a:rPr lang="ja-JP" altLang="ja-JP" sz="900" dirty="0">
                <a:latin typeface="+mn-lt"/>
                <a:cs typeface="Arial" panose="020B0604020202020204" pitchFamily="34" charset="0"/>
              </a:rPr>
              <a:t>：</a:t>
            </a:r>
            <a:r>
              <a:rPr lang="en-US" altLang="ja-JP" sz="900" dirty="0">
                <a:latin typeface="+mn-lt"/>
                <a:cs typeface="Arial" panose="020B0604020202020204" pitchFamily="34" charset="0"/>
              </a:rPr>
              <a:t>http://ningenryoku.or.jp</a:t>
            </a:r>
          </a:p>
          <a:p>
            <a:r>
              <a:rPr lang="ja-JP" altLang="ja-JP" sz="900" dirty="0">
                <a:cs typeface="Arial" panose="020B0604020202020204" pitchFamily="34" charset="0"/>
              </a:rPr>
              <a:t>　　　</a:t>
            </a:r>
            <a:r>
              <a:rPr lang="ja-JP" altLang="ja-JP" sz="900" b="1" dirty="0">
                <a:cs typeface="Arial" panose="020B0604020202020204" pitchFamily="34" charset="0"/>
              </a:rPr>
              <a:t>名誉顧問：野田一夫先生　</a:t>
            </a:r>
            <a:r>
              <a:rPr lang="ja-JP" altLang="en-US" sz="900" b="1" dirty="0">
                <a:cs typeface="Arial" panose="020B0604020202020204" pitchFamily="34" charset="0"/>
              </a:rPr>
              <a:t>　</a:t>
            </a:r>
            <a:r>
              <a:rPr lang="ja-JP" altLang="ja-JP" sz="900" b="1" dirty="0">
                <a:cs typeface="Arial" panose="020B0604020202020204" pitchFamily="34" charset="0"/>
              </a:rPr>
              <a:t>理事長：天明茂</a:t>
            </a:r>
            <a:r>
              <a:rPr lang="ja-JP" altLang="en-US" sz="900" b="1" dirty="0">
                <a:cs typeface="Arial" panose="020B0604020202020204" pitchFamily="34" charset="0"/>
              </a:rPr>
              <a:t>　　</a:t>
            </a:r>
            <a:r>
              <a:rPr lang="ja-JP" altLang="ja-JP" sz="900" b="1" dirty="0">
                <a:cs typeface="Arial" panose="020B0604020202020204" pitchFamily="34" charset="0"/>
              </a:rPr>
              <a:t>推薦人：稲盛和夫先生、鍵山秀三郎先生、村上和雄先生</a:t>
            </a:r>
            <a:endParaRPr lang="en-US" altLang="ja-JP" sz="900" b="1" dirty="0">
              <a:cs typeface="Arial" panose="020B0604020202020204" pitchFamily="34" charset="0"/>
            </a:endParaRPr>
          </a:p>
          <a:p>
            <a:r>
              <a:rPr lang="ja-JP" altLang="en-US" sz="1050" b="1" dirty="0">
                <a:latin typeface="+mn-ea"/>
                <a:cs typeface="Arial" panose="020B0604020202020204" pitchFamily="34" charset="0"/>
              </a:rPr>
              <a:t>　</a:t>
            </a:r>
            <a:r>
              <a:rPr lang="ja-JP" altLang="en-US" sz="1100" b="1" dirty="0">
                <a:latin typeface="+mn-ea"/>
                <a:cs typeface="Arial" panose="020B0604020202020204" pitchFamily="34" charset="0"/>
              </a:rPr>
              <a:t>　　　 　</a:t>
            </a:r>
            <a:endParaRPr lang="ja-JP" altLang="ja-JP" sz="1050" dirty="0"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="" xmlns:a16="http://schemas.microsoft.com/office/drawing/2014/main" id="{A47A5AF5-BBFF-40BB-88D5-B6ED39A4D4E2}"/>
              </a:ext>
            </a:extLst>
          </p:cNvPr>
          <p:cNvSpPr txBox="1"/>
          <p:nvPr/>
        </p:nvSpPr>
        <p:spPr>
          <a:xfrm>
            <a:off x="1025688" y="5639633"/>
            <a:ext cx="81913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★</a:t>
            </a:r>
            <a:r>
              <a:rPr lang="ja-JP" altLang="ja-JP" sz="900" b="1" dirty="0"/>
              <a:t>天明　茂</a:t>
            </a:r>
            <a:endParaRPr lang="ja-JP" altLang="ja-JP" sz="900" dirty="0"/>
          </a:p>
          <a:p>
            <a:r>
              <a:rPr lang="ja-JP" altLang="en-US" sz="800" dirty="0"/>
              <a:t>一般社団法人</a:t>
            </a:r>
            <a:r>
              <a:rPr lang="ja-JP" altLang="ja-JP" sz="800" dirty="0"/>
              <a:t>人間力大学校</a:t>
            </a:r>
            <a:r>
              <a:rPr lang="ja-JP" altLang="en-US" sz="800" dirty="0"/>
              <a:t>理事長</a:t>
            </a:r>
            <a:endParaRPr lang="en-US" altLang="ja-JP" sz="800" dirty="0"/>
          </a:p>
          <a:p>
            <a:r>
              <a:rPr lang="ja-JP" altLang="en-US" sz="800" dirty="0"/>
              <a:t>宮城大学名誉教授</a:t>
            </a:r>
            <a:endParaRPr lang="en-US" altLang="ja-JP" sz="800" dirty="0"/>
          </a:p>
          <a:p>
            <a:r>
              <a:rPr lang="ja-JP" altLang="en-US" sz="800" dirty="0"/>
              <a:t>公認会計士</a:t>
            </a:r>
            <a:endParaRPr lang="en-US" altLang="ja-JP" sz="800" dirty="0"/>
          </a:p>
          <a:p>
            <a:endParaRPr lang="ja-JP" altLang="ja-JP" sz="800" dirty="0"/>
          </a:p>
        </p:txBody>
      </p:sp>
      <p:sp>
        <p:nvSpPr>
          <p:cNvPr id="23" name="タイトル 1">
            <a:extLst>
              <a:ext uri="{FF2B5EF4-FFF2-40B4-BE49-F238E27FC236}">
                <a16:creationId xmlns="" xmlns:a16="http://schemas.microsoft.com/office/drawing/2014/main" id="{67FBA062-0980-4D1B-A7FF-12FFBB5AFCF9}"/>
              </a:ext>
            </a:extLst>
          </p:cNvPr>
          <p:cNvSpPr txBox="1">
            <a:spLocks/>
          </p:cNvSpPr>
          <p:nvPr/>
        </p:nvSpPr>
        <p:spPr>
          <a:xfrm>
            <a:off x="1502801" y="139554"/>
            <a:ext cx="4000003" cy="345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立命塾</a:t>
            </a:r>
            <a:r>
              <a:rPr lang="ja-JP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　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D2D9B3A7-E756-4298-9E2D-37E0F122EDFF}"/>
              </a:ext>
            </a:extLst>
          </p:cNvPr>
          <p:cNvSpPr txBox="1"/>
          <p:nvPr/>
        </p:nvSpPr>
        <p:spPr>
          <a:xfrm>
            <a:off x="2172632" y="643039"/>
            <a:ext cx="4784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《</a:t>
            </a:r>
            <a:r>
              <a:rPr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対象</a:t>
            </a:r>
            <a:r>
              <a:rPr kumimoji="1" lang="en-US" altLang="ja-JP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》</a:t>
            </a:r>
            <a:r>
              <a:rPr kumimoji="1" lang="ja-JP" altLang="en-US" sz="12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経営者、次世代経営層、管理者、各界のリーダー層</a:t>
            </a:r>
            <a:endParaRPr kumimoji="1" lang="ja-JP" altLang="en-US" sz="1600" b="1" dirty="0">
              <a:solidFill>
                <a:srgbClr val="FF00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75F44E64-017A-4C7E-A64A-8A4CA6D18ABF}"/>
              </a:ext>
            </a:extLst>
          </p:cNvPr>
          <p:cNvSpPr txBox="1"/>
          <p:nvPr/>
        </p:nvSpPr>
        <p:spPr>
          <a:xfrm>
            <a:off x="2312793" y="2123728"/>
            <a:ext cx="4392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　家系を調べ、先祖の生きざまを知ることで自分に受け継がれた徳・不徳を具体的に明らかに、８枚のワークシートを使って社会的価値創造に向けて後半人生を立命します。</a:t>
            </a:r>
            <a:endParaRPr kumimoji="1" lang="en-US" altLang="ja-JP" sz="1000" dirty="0">
              <a:latin typeface="+mj-ea"/>
              <a:ea typeface="+mj-ea"/>
            </a:endParaRPr>
          </a:p>
          <a:p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j-ea"/>
                <a:ea typeface="+mj-ea"/>
              </a:rPr>
              <a:t>　最大の特徴は個人面談</a:t>
            </a:r>
            <a:r>
              <a:rPr kumimoji="1" lang="ja-JP" altLang="en-US" sz="1000" dirty="0">
                <a:latin typeface="+mj-ea"/>
                <a:ea typeface="+mj-ea"/>
              </a:rPr>
              <a:t>で、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latin typeface="+mj-ea"/>
                <a:ea typeface="+mj-ea"/>
              </a:rPr>
              <a:t>毎回の講座では、それぞれ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latin typeface="+mj-ea"/>
                <a:ea typeface="+mj-ea"/>
              </a:rPr>
              <a:t>の人生シナリオを読み解き、</a:t>
            </a:r>
            <a:endParaRPr kumimoji="1" lang="en-US" altLang="ja-JP" sz="1000" dirty="0">
              <a:latin typeface="+mj-ea"/>
              <a:ea typeface="+mj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j-ea"/>
                <a:ea typeface="+mj-ea"/>
              </a:rPr>
              <a:t>人間力向上と事業構想に</a:t>
            </a:r>
            <a:endParaRPr kumimoji="1" lang="en-US" altLang="ja-JP" sz="10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j-ea"/>
                <a:ea typeface="+mj-ea"/>
              </a:rPr>
              <a:t>つなげる具体的なアドバイス</a:t>
            </a:r>
            <a:endParaRPr kumimoji="1" lang="en-US" altLang="ja-JP" sz="10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j-ea"/>
                <a:ea typeface="+mj-ea"/>
              </a:rPr>
              <a:t>をさせて頂きます</a:t>
            </a:r>
            <a:r>
              <a:rPr kumimoji="1" lang="ja-JP" altLang="en-US" sz="1000" dirty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95458E4F-D5DB-493C-8E70-0659CD05C816}"/>
              </a:ext>
            </a:extLst>
          </p:cNvPr>
          <p:cNvSpPr txBox="1"/>
          <p:nvPr/>
        </p:nvSpPr>
        <p:spPr>
          <a:xfrm>
            <a:off x="152636" y="5398204"/>
            <a:ext cx="68767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＜講師紹介＞　　　　　　　　　　　　　　　　　　　　　　　　　　　　　★日程の都合の悪い月は他の会場で受講できます　　　　　　　　　</a:t>
            </a:r>
            <a:endParaRPr kumimoji="1" lang="ja-JP" altLang="en-US" sz="1050" dirty="0"/>
          </a:p>
        </p:txBody>
      </p:sp>
      <p:sp>
        <p:nvSpPr>
          <p:cNvPr id="2048" name="正方形/長方形 2047">
            <a:extLst>
              <a:ext uri="{FF2B5EF4-FFF2-40B4-BE49-F238E27FC236}">
                <a16:creationId xmlns="" xmlns:a16="http://schemas.microsoft.com/office/drawing/2014/main" id="{420D7EBC-AC87-4C9E-A2FC-54FF9351EEAB}"/>
              </a:ext>
            </a:extLst>
          </p:cNvPr>
          <p:cNvSpPr/>
          <p:nvPr/>
        </p:nvSpPr>
        <p:spPr>
          <a:xfrm>
            <a:off x="173721" y="935744"/>
            <a:ext cx="6497797" cy="1187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latin typeface="+mj-ea"/>
                <a:ea typeface="+mj-ea"/>
              </a:rPr>
              <a:t>★「あなたに頼みたい」と言われる人間力は、先祖から受け継がれた</a:t>
            </a:r>
            <a:r>
              <a:rPr lang="ja-JP" altLang="en-US" b="1" dirty="0">
                <a:solidFill>
                  <a:srgbClr val="0070C0"/>
                </a:solidFill>
                <a:latin typeface="+mj-ea"/>
                <a:ea typeface="+mj-ea"/>
              </a:rPr>
              <a:t>徳を継承</a:t>
            </a:r>
            <a:r>
              <a:rPr lang="ja-JP" altLang="en-US" b="1" dirty="0">
                <a:latin typeface="+mj-ea"/>
                <a:ea typeface="+mj-ea"/>
              </a:rPr>
              <a:t>することが決め手です。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>
                <a:latin typeface="+mj-ea"/>
                <a:ea typeface="+mj-ea"/>
              </a:rPr>
              <a:t>★家系図は</a:t>
            </a:r>
            <a:r>
              <a:rPr lang="ja-JP" altLang="en-US" b="1" dirty="0">
                <a:solidFill>
                  <a:srgbClr val="0070C0"/>
                </a:solidFill>
                <a:latin typeface="+mj-ea"/>
                <a:ea typeface="+mj-ea"/>
              </a:rPr>
              <a:t>世界でたった１つ、あなただけの教科書</a:t>
            </a:r>
            <a:r>
              <a:rPr lang="ja-JP" altLang="en-US" b="1" dirty="0">
                <a:latin typeface="+mj-ea"/>
                <a:ea typeface="+mj-ea"/>
              </a:rPr>
              <a:t>。家系図を紐解いてあなただけの成功法則を手に入れませんか。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5" y="2187337"/>
            <a:ext cx="2146338" cy="152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タイトル 1"/>
          <p:cNvSpPr txBox="1">
            <a:spLocks/>
          </p:cNvSpPr>
          <p:nvPr/>
        </p:nvSpPr>
        <p:spPr>
          <a:xfrm>
            <a:off x="4415885" y="94804"/>
            <a:ext cx="2107353" cy="481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+mj-ea"/>
              </a:rPr>
              <a:t>運が味方する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="" xmlns:a16="http://schemas.microsoft.com/office/drawing/2014/main" id="{4DB76811-DF36-4FBD-A2CC-8ABCCE8ADE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97" y="5609570"/>
            <a:ext cx="793991" cy="992151"/>
          </a:xfrm>
          <a:prstGeom prst="rect">
            <a:avLst/>
          </a:prstGeom>
        </p:spPr>
      </p:pic>
      <p:pic>
        <p:nvPicPr>
          <p:cNvPr id="2054" name="図 2053">
            <a:extLst>
              <a:ext uri="{FF2B5EF4-FFF2-40B4-BE49-F238E27FC236}">
                <a16:creationId xmlns="" xmlns:a16="http://schemas.microsoft.com/office/drawing/2014/main" id="{98607CA3-BBEE-41CF-9AF7-AFE556A57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251" y="2483768"/>
            <a:ext cx="2719294" cy="122959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3199" y="598922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＜</a:t>
            </a:r>
            <a:r>
              <a:rPr kumimoji="1" lang="en-US" altLang="ja-JP" b="1" dirty="0">
                <a:solidFill>
                  <a:srgbClr val="FF0000"/>
                </a:solidFill>
              </a:rPr>
              <a:t>2020</a:t>
            </a:r>
            <a:r>
              <a:rPr kumimoji="1" lang="ja-JP" altLang="en-US" b="1" dirty="0">
                <a:solidFill>
                  <a:srgbClr val="FF0000"/>
                </a:solidFill>
              </a:rPr>
              <a:t>年</a:t>
            </a:r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月期＞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7501486D-EE3C-409F-B617-5DDD24ECE36D}"/>
              </a:ext>
            </a:extLst>
          </p:cNvPr>
          <p:cNvSpPr txBox="1"/>
          <p:nvPr/>
        </p:nvSpPr>
        <p:spPr>
          <a:xfrm>
            <a:off x="5661248" y="5617616"/>
            <a:ext cx="100341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★</a:t>
            </a:r>
            <a:r>
              <a:rPr lang="ja-JP" altLang="en-US" sz="900" b="1" dirty="0"/>
              <a:t>山道　紀子</a:t>
            </a:r>
            <a:endParaRPr lang="en-US" altLang="ja-JP" sz="900" b="1" dirty="0"/>
          </a:p>
          <a:p>
            <a:r>
              <a:rPr lang="ja-JP" altLang="en-US" sz="800" dirty="0"/>
              <a:t>一般社団法人</a:t>
            </a:r>
            <a:endParaRPr lang="en-US" altLang="ja-JP" sz="800" dirty="0"/>
          </a:p>
          <a:p>
            <a:r>
              <a:rPr lang="ja-JP" altLang="ja-JP" sz="800" dirty="0"/>
              <a:t>人間力大学校</a:t>
            </a:r>
            <a:endParaRPr lang="en-US" altLang="ja-JP" sz="800" dirty="0"/>
          </a:p>
          <a:p>
            <a:r>
              <a:rPr lang="ja-JP" altLang="en-US" sz="800" dirty="0"/>
              <a:t>理事、事務局</a:t>
            </a:r>
            <a:endParaRPr lang="en-US" altLang="ja-JP" sz="800" dirty="0"/>
          </a:p>
          <a:p>
            <a:r>
              <a:rPr lang="ja-JP" altLang="en-US" sz="800" dirty="0"/>
              <a:t>プロコーチ</a:t>
            </a:r>
            <a:endParaRPr lang="en-US" altLang="ja-JP" sz="800" dirty="0"/>
          </a:p>
          <a:p>
            <a:r>
              <a:rPr lang="ja-JP" altLang="en-US" sz="800" dirty="0"/>
              <a:t>家系カウンセラー</a:t>
            </a:r>
            <a:endParaRPr lang="en-US" altLang="ja-JP" sz="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1C42B87E-1EE7-4194-8841-96B1FD90F00F}"/>
              </a:ext>
            </a:extLst>
          </p:cNvPr>
          <p:cNvSpPr txBox="1"/>
          <p:nvPr/>
        </p:nvSpPr>
        <p:spPr>
          <a:xfrm>
            <a:off x="4141081" y="5624947"/>
            <a:ext cx="100341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★</a:t>
            </a:r>
            <a:r>
              <a:rPr lang="ja-JP" altLang="ja-JP" sz="900" b="1" dirty="0"/>
              <a:t>堀江　一</a:t>
            </a:r>
            <a:r>
              <a:rPr lang="ja-JP" altLang="ja-JP" sz="800" b="1" dirty="0"/>
              <a:t>義</a:t>
            </a:r>
            <a:endParaRPr lang="ja-JP" altLang="ja-JP" sz="800" dirty="0"/>
          </a:p>
          <a:p>
            <a:r>
              <a:rPr lang="ja-JP" altLang="en-US" sz="800" dirty="0"/>
              <a:t>一般社団法人</a:t>
            </a:r>
            <a:endParaRPr lang="en-US" altLang="ja-JP" sz="800" dirty="0"/>
          </a:p>
          <a:p>
            <a:r>
              <a:rPr lang="ja-JP" altLang="ja-JP" sz="800" dirty="0"/>
              <a:t>人間力大学校</a:t>
            </a:r>
            <a:endParaRPr lang="en-US" altLang="ja-JP" sz="800" dirty="0"/>
          </a:p>
          <a:p>
            <a:r>
              <a:rPr lang="ja-JP" altLang="en-US" sz="800" dirty="0"/>
              <a:t>監事</a:t>
            </a:r>
            <a:endParaRPr lang="en-US" altLang="ja-JP" sz="800" dirty="0"/>
          </a:p>
          <a:p>
            <a:r>
              <a:rPr lang="ja-JP" altLang="en-US" sz="800" dirty="0"/>
              <a:t>公認会計士</a:t>
            </a:r>
            <a:endParaRPr lang="en-US" altLang="ja-JP" sz="8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5D74A082-68A6-4EA5-BDB1-AF1DDC33489E}"/>
              </a:ext>
            </a:extLst>
          </p:cNvPr>
          <p:cNvSpPr txBox="1"/>
          <p:nvPr/>
        </p:nvSpPr>
        <p:spPr>
          <a:xfrm>
            <a:off x="2569606" y="5623852"/>
            <a:ext cx="100341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★</a:t>
            </a:r>
            <a:r>
              <a:rPr lang="ja-JP" altLang="ja-JP" sz="900" b="1" dirty="0"/>
              <a:t>佐藤　茂則</a:t>
            </a:r>
            <a:r>
              <a:rPr lang="ja-JP" altLang="ja-JP" sz="900" dirty="0"/>
              <a:t>　</a:t>
            </a:r>
          </a:p>
          <a:p>
            <a:r>
              <a:rPr lang="ja-JP" altLang="en-US" sz="800" dirty="0"/>
              <a:t>一般社団法人</a:t>
            </a:r>
            <a:endParaRPr lang="en-US" altLang="ja-JP" sz="800" dirty="0"/>
          </a:p>
          <a:p>
            <a:r>
              <a:rPr lang="ja-JP" altLang="ja-JP" sz="800" dirty="0"/>
              <a:t>人間力大学校</a:t>
            </a:r>
            <a:endParaRPr lang="en-US" altLang="ja-JP" sz="800" dirty="0"/>
          </a:p>
          <a:p>
            <a:r>
              <a:rPr lang="ja-JP" altLang="en-US" sz="800" dirty="0"/>
              <a:t>理事、学長</a:t>
            </a:r>
            <a:endParaRPr lang="en-US" altLang="ja-JP" sz="800" dirty="0"/>
          </a:p>
          <a:p>
            <a:r>
              <a:rPr lang="ja-JP" altLang="en-US" sz="800" dirty="0"/>
              <a:t>カウンセラー</a:t>
            </a:r>
            <a:endParaRPr lang="en-US" altLang="ja-JP" sz="800" dirty="0"/>
          </a:p>
        </p:txBody>
      </p:sp>
      <p:pic>
        <p:nvPicPr>
          <p:cNvPr id="37" name="図 36">
            <a:extLst>
              <a:ext uri="{FF2B5EF4-FFF2-40B4-BE49-F238E27FC236}">
                <a16:creationId xmlns="" xmlns:a16="http://schemas.microsoft.com/office/drawing/2014/main" id="{2FDDFEB8-CCB7-4B3A-8DF1-048C2CCC3A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364" y="5610561"/>
            <a:ext cx="793721" cy="992151"/>
          </a:xfrm>
          <a:prstGeom prst="rect">
            <a:avLst/>
          </a:prstGeom>
        </p:spPr>
      </p:pic>
      <p:pic>
        <p:nvPicPr>
          <p:cNvPr id="38" name="図 9">
            <a:extLst>
              <a:ext uri="{FF2B5EF4-FFF2-40B4-BE49-F238E27FC236}">
                <a16:creationId xmlns="" xmlns:a16="http://schemas.microsoft.com/office/drawing/2014/main" id="{BEAF63C4-D1FC-4828-BE42-CAA3441FF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12" y="6437032"/>
            <a:ext cx="912977" cy="13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184571_295526923901367_49813442_n">
            <a:extLst>
              <a:ext uri="{FF2B5EF4-FFF2-40B4-BE49-F238E27FC236}">
                <a16:creationId xmlns="" xmlns:a16="http://schemas.microsoft.com/office/drawing/2014/main" id="{6A742B91-BA47-43C6-A0FC-3EA938FFD83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76" y="7092123"/>
            <a:ext cx="316888" cy="667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図 26">
            <a:extLst>
              <a:ext uri="{FF2B5EF4-FFF2-40B4-BE49-F238E27FC236}">
                <a16:creationId xmlns="" xmlns:a16="http://schemas.microsoft.com/office/drawing/2014/main" id="{86B7E487-3906-4A75-8FB1-9376A58EDE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01" y="5614157"/>
            <a:ext cx="791663" cy="98997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="" xmlns:a16="http://schemas.microsoft.com/office/drawing/2014/main" id="{579FC616-6C8D-4DB8-8169-10DDCE43B3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40" y="5619498"/>
            <a:ext cx="791663" cy="989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5" y="3779912"/>
            <a:ext cx="6592653" cy="164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77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122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人間力を高める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人間力大学校　特別講演会  『天命につながり社会的価値を創造する』 ～人生シナリオを書き換えれば成功する～</dc:title>
  <dc:creator>高橋</dc:creator>
  <cp:lastModifiedBy>tenmyoh</cp:lastModifiedBy>
  <cp:revision>110</cp:revision>
  <cp:lastPrinted>2019-12-07T01:46:41Z</cp:lastPrinted>
  <dcterms:created xsi:type="dcterms:W3CDTF">2017-02-27T06:59:51Z</dcterms:created>
  <dcterms:modified xsi:type="dcterms:W3CDTF">2020-02-07T21:17:07Z</dcterms:modified>
</cp:coreProperties>
</file>